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770d5170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e770d5170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4e243e43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4e243e43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4e243e43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4e243e43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4e243e435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e4e243e435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4c237534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e4c237534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8469816e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8469816e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770d5170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770d5170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4e243e43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e4e243e43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e243e43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4e243e43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4e243e435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4e243e43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4e243e43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e4e243e43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4e243e43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4e243e43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3"/>
          <p:cNvPicPr preferRelativeResize="0"/>
          <p:nvPr/>
        </p:nvPicPr>
        <p:blipFill rotWithShape="1">
          <a:blip r:embed="rId3">
            <a:alphaModFix/>
          </a:blip>
          <a:srcRect t="6284" r="6489" b="28797"/>
          <a:stretch/>
        </p:blipFill>
        <p:spPr>
          <a:xfrm>
            <a:off x="1040900" y="1174800"/>
            <a:ext cx="4082875" cy="3844724"/>
          </a:xfrm>
          <a:prstGeom prst="rect">
            <a:avLst/>
          </a:prstGeom>
          <a:noFill/>
          <a:ln>
            <a:noFill/>
          </a:ln>
          <a:effectLst>
            <a:outerShdw blurRad="57150" dist="19050" dir="5400000" algn="bl" rotWithShape="0">
              <a:srgbClr val="000000">
                <a:alpha val="50000"/>
              </a:srgbClr>
            </a:outerShdw>
          </a:effectLst>
        </p:spPr>
      </p:pic>
      <p:sp>
        <p:nvSpPr>
          <p:cNvPr id="129" name="Google Shape;129;p13"/>
          <p:cNvSpPr txBox="1">
            <a:spLocks noGrp="1"/>
          </p:cNvSpPr>
          <p:nvPr>
            <p:ph type="title"/>
          </p:nvPr>
        </p:nvSpPr>
        <p:spPr>
          <a:xfrm>
            <a:off x="2442983" y="0"/>
            <a:ext cx="6626517" cy="1040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 sz="4500" b="1" dirty="0">
                <a:solidFill>
                  <a:schemeClr val="accent1"/>
                </a:solidFill>
                <a:latin typeface="Roboto"/>
                <a:ea typeface="Roboto"/>
                <a:cs typeface="Roboto"/>
                <a:sym typeface="Roboto"/>
              </a:rPr>
              <a:t>SEMANA BÍBLICA 2021</a:t>
            </a:r>
            <a:endParaRPr sz="4500" b="1" dirty="0">
              <a:solidFill>
                <a:schemeClr val="accent1"/>
              </a:solidFill>
            </a:endParaRPr>
          </a:p>
        </p:txBody>
      </p:sp>
      <p:sp>
        <p:nvSpPr>
          <p:cNvPr id="130" name="Google Shape;130;p13"/>
          <p:cNvSpPr txBox="1">
            <a:spLocks noGrp="1"/>
          </p:cNvSpPr>
          <p:nvPr>
            <p:ph type="body" idx="1"/>
          </p:nvPr>
        </p:nvSpPr>
        <p:spPr>
          <a:xfrm>
            <a:off x="4572000" y="659853"/>
            <a:ext cx="4830984" cy="52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1200"/>
              </a:spcAft>
              <a:buNone/>
            </a:pPr>
            <a:r>
              <a:rPr lang="es" sz="2400" b="1" dirty="0">
                <a:latin typeface="Nunito"/>
                <a:ea typeface="Nunito"/>
                <a:cs typeface="Nunito"/>
                <a:sym typeface="Nunito"/>
              </a:rPr>
              <a:t>“San José, modelo de virtudes”</a:t>
            </a:r>
            <a:endParaRPr sz="2400" b="1" dirty="0">
              <a:latin typeface="Nunito"/>
              <a:ea typeface="Nunito"/>
              <a:cs typeface="Nunito"/>
              <a:sym typeface="Nunito"/>
            </a:endParaRPr>
          </a:p>
        </p:txBody>
      </p:sp>
      <p:pic>
        <p:nvPicPr>
          <p:cNvPr id="131" name="Google Shape;131;p13"/>
          <p:cNvPicPr preferRelativeResize="0"/>
          <p:nvPr/>
        </p:nvPicPr>
        <p:blipFill>
          <a:blip r:embed="rId4">
            <a:alphaModFix amt="56000"/>
          </a:blip>
          <a:stretch>
            <a:fillRect/>
          </a:stretch>
        </p:blipFill>
        <p:spPr>
          <a:xfrm>
            <a:off x="7956926" y="4201650"/>
            <a:ext cx="1187075" cy="941850"/>
          </a:xfrm>
          <a:prstGeom prst="rect">
            <a:avLst/>
          </a:prstGeom>
          <a:noFill/>
          <a:ln>
            <a:noFill/>
          </a:ln>
        </p:spPr>
      </p:pic>
      <p:sp>
        <p:nvSpPr>
          <p:cNvPr id="132" name="Google Shape;132;p13"/>
          <p:cNvSpPr txBox="1"/>
          <p:nvPr/>
        </p:nvSpPr>
        <p:spPr>
          <a:xfrm>
            <a:off x="5642000" y="1100025"/>
            <a:ext cx="3427500" cy="56935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s" sz="2400" b="1" dirty="0">
                <a:solidFill>
                  <a:srgbClr val="434343"/>
                </a:solidFill>
                <a:latin typeface="Nunito"/>
                <a:ea typeface="Nunito"/>
                <a:cs typeface="Nunito"/>
                <a:sym typeface="Nunito"/>
              </a:rPr>
              <a:t>Año de san José</a:t>
            </a:r>
            <a:r>
              <a:rPr lang="es" sz="2400" b="1" dirty="0">
                <a:latin typeface="Nunito"/>
                <a:ea typeface="Nunito"/>
                <a:cs typeface="Nunito"/>
                <a:sym typeface="Nunito"/>
              </a:rPr>
              <a:t> </a:t>
            </a:r>
            <a:endParaRPr sz="2400" b="1" dirty="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body" idx="1"/>
          </p:nvPr>
        </p:nvSpPr>
        <p:spPr>
          <a:xfrm>
            <a:off x="4103547" y="334550"/>
            <a:ext cx="4658903" cy="4163022"/>
          </a:xfrm>
          <a:prstGeom prst="rect">
            <a:avLst/>
          </a:prstGeom>
        </p:spPr>
        <p:txBody>
          <a:bodyPr spcFirstLastPara="1" wrap="square" lIns="91425" tIns="91425" rIns="91425" bIns="91425" anchor="t" anchorCtr="0">
            <a:noAutofit/>
          </a:bodyPr>
          <a:lstStyle/>
          <a:p>
            <a:pPr marL="457200" lvl="0" indent="-381000" algn="just" rtl="0">
              <a:lnSpc>
                <a:spcPct val="100000"/>
              </a:lnSpc>
              <a:spcBef>
                <a:spcPts val="0"/>
              </a:spcBef>
              <a:spcAft>
                <a:spcPts val="0"/>
              </a:spcAft>
              <a:buClr>
                <a:schemeClr val="lt1"/>
              </a:buClr>
              <a:buSzPts val="2400"/>
              <a:buFont typeface="Nunito"/>
              <a:buChar char="➔"/>
            </a:pPr>
            <a:r>
              <a:rPr lang="es" sz="2600" dirty="0">
                <a:latin typeface="Nunito"/>
                <a:ea typeface="Nunito"/>
                <a:cs typeface="Nunito"/>
                <a:sym typeface="Nunito"/>
              </a:rPr>
              <a:t>José creyó ciegamente al ángel y desde esta fe ciega actuó.</a:t>
            </a:r>
            <a:endParaRPr sz="2600" dirty="0">
              <a:latin typeface="Nunito"/>
              <a:ea typeface="Nunito"/>
              <a:cs typeface="Nunito"/>
              <a:sym typeface="Nunito"/>
            </a:endParaRPr>
          </a:p>
          <a:p>
            <a:pPr marL="0" lvl="0" indent="0" algn="just" rtl="0">
              <a:lnSpc>
                <a:spcPct val="100000"/>
              </a:lnSpc>
              <a:spcBef>
                <a:spcPts val="0"/>
              </a:spcBef>
              <a:spcAft>
                <a:spcPts val="0"/>
              </a:spcAft>
              <a:buNone/>
            </a:pPr>
            <a:endParaRPr sz="800" dirty="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600" dirty="0">
                <a:latin typeface="Nunito"/>
                <a:ea typeface="Nunito"/>
                <a:cs typeface="Nunito"/>
                <a:sym typeface="Nunito"/>
              </a:rPr>
              <a:t>Realmente san José hizo una larga peregrinación de la fe. San José, como era justo, era hombre de fe en Dios, vivía de la fe en su Padre Dios, del abandono en su providencia.</a:t>
            </a:r>
            <a:endParaRPr sz="2600" dirty="0">
              <a:latin typeface="Nunito"/>
              <a:ea typeface="Nunito"/>
              <a:cs typeface="Nunito"/>
              <a:sym typeface="Nunito"/>
            </a:endParaRPr>
          </a:p>
        </p:txBody>
      </p:sp>
      <p:pic>
        <p:nvPicPr>
          <p:cNvPr id="352" name="Google Shape;352;p44"/>
          <p:cNvPicPr preferRelativeResize="0"/>
          <p:nvPr/>
        </p:nvPicPr>
        <p:blipFill>
          <a:blip r:embed="rId3">
            <a:alphaModFix amt="56000"/>
          </a:blip>
          <a:stretch>
            <a:fillRect/>
          </a:stretch>
        </p:blipFill>
        <p:spPr>
          <a:xfrm>
            <a:off x="7869292" y="4096175"/>
            <a:ext cx="1018434" cy="808050"/>
          </a:xfrm>
          <a:prstGeom prst="rect">
            <a:avLst/>
          </a:prstGeom>
          <a:noFill/>
          <a:ln>
            <a:noFill/>
          </a:ln>
        </p:spPr>
      </p:pic>
      <p:pic>
        <p:nvPicPr>
          <p:cNvPr id="353" name="Google Shape;353;p44"/>
          <p:cNvPicPr preferRelativeResize="0"/>
          <p:nvPr/>
        </p:nvPicPr>
        <p:blipFill>
          <a:blip r:embed="rId4">
            <a:alphaModFix/>
          </a:blip>
          <a:stretch>
            <a:fillRect/>
          </a:stretch>
        </p:blipFill>
        <p:spPr>
          <a:xfrm>
            <a:off x="290697" y="511748"/>
            <a:ext cx="3812850" cy="38086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60" name="Google Shape;360;p45"/>
          <p:cNvPicPr preferRelativeResize="0"/>
          <p:nvPr/>
        </p:nvPicPr>
        <p:blipFill>
          <a:blip r:embed="rId3">
            <a:alphaModFix amt="30000"/>
          </a:blip>
          <a:stretch>
            <a:fillRect/>
          </a:stretch>
        </p:blipFill>
        <p:spPr>
          <a:xfrm>
            <a:off x="3246913" y="1347625"/>
            <a:ext cx="2276625" cy="3429201"/>
          </a:xfrm>
          <a:prstGeom prst="rect">
            <a:avLst/>
          </a:prstGeom>
          <a:noFill/>
          <a:ln>
            <a:noFill/>
          </a:ln>
        </p:spPr>
      </p:pic>
      <p:sp>
        <p:nvSpPr>
          <p:cNvPr id="358" name="Google Shape;358;p45"/>
          <p:cNvSpPr txBox="1">
            <a:spLocks noGrp="1"/>
          </p:cNvSpPr>
          <p:nvPr>
            <p:ph type="body" idx="1"/>
          </p:nvPr>
        </p:nvSpPr>
        <p:spPr>
          <a:xfrm>
            <a:off x="447387" y="372637"/>
            <a:ext cx="8249226" cy="1342825"/>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s" sz="4000" b="1" dirty="0">
                <a:latin typeface="Roboto"/>
                <a:ea typeface="Roboto"/>
                <a:cs typeface="Roboto"/>
                <a:sym typeface="Roboto"/>
              </a:rPr>
              <a:t>PARTICIPACIÓN DE ASISTENTES.</a:t>
            </a:r>
            <a:endParaRPr sz="4000" b="1" dirty="0">
              <a:latin typeface="Roboto"/>
              <a:ea typeface="Roboto"/>
              <a:cs typeface="Roboto"/>
              <a:sym typeface="Roboto"/>
            </a:endParaRPr>
          </a:p>
        </p:txBody>
      </p:sp>
      <p:sp>
        <p:nvSpPr>
          <p:cNvPr id="359" name="Google Shape;359;p45"/>
          <p:cNvSpPr txBox="1">
            <a:spLocks noGrp="1"/>
          </p:cNvSpPr>
          <p:nvPr>
            <p:ph type="body" idx="1"/>
          </p:nvPr>
        </p:nvSpPr>
        <p:spPr>
          <a:xfrm>
            <a:off x="771900" y="1982244"/>
            <a:ext cx="7600200" cy="1263900"/>
          </a:xfrm>
          <a:prstGeom prst="rect">
            <a:avLst/>
          </a:prstGeom>
        </p:spPr>
        <p:txBody>
          <a:bodyPr spcFirstLastPara="1" wrap="square" lIns="91425" tIns="91425" rIns="91425" bIns="91425" anchor="b" anchorCtr="0">
            <a:noAutofit/>
          </a:bodyPr>
          <a:lstStyle/>
          <a:p>
            <a:pPr marL="457200" lvl="0" indent="-381000" algn="l" rtl="0">
              <a:spcBef>
                <a:spcPts val="0"/>
              </a:spcBef>
              <a:spcAft>
                <a:spcPts val="0"/>
              </a:spcAft>
              <a:buClr>
                <a:schemeClr val="accent1"/>
              </a:buClr>
              <a:buSzPts val="2400"/>
              <a:buFont typeface="Nunito"/>
              <a:buChar char="●"/>
            </a:pPr>
            <a:r>
              <a:rPr lang="es" sz="2600" dirty="0">
                <a:latin typeface="Nunito"/>
                <a:ea typeface="Nunito"/>
                <a:cs typeface="Nunito"/>
                <a:sym typeface="Nunito"/>
              </a:rPr>
              <a:t>¿Qué cosa les ha gustado más del tema?</a:t>
            </a:r>
            <a:endParaRPr sz="2600" dirty="0">
              <a:latin typeface="Nunito"/>
              <a:ea typeface="Nunito"/>
              <a:cs typeface="Nunito"/>
              <a:sym typeface="Nunito"/>
            </a:endParaRPr>
          </a:p>
          <a:p>
            <a:pPr marL="0" lvl="0" indent="0" algn="l" rtl="0">
              <a:spcBef>
                <a:spcPts val="0"/>
              </a:spcBef>
              <a:spcAft>
                <a:spcPts val="0"/>
              </a:spcAft>
              <a:buNone/>
            </a:pPr>
            <a:endParaRPr sz="2600" dirty="0">
              <a:latin typeface="Nunito"/>
              <a:ea typeface="Nunito"/>
              <a:cs typeface="Nunito"/>
              <a:sym typeface="Nunito"/>
            </a:endParaRPr>
          </a:p>
          <a:p>
            <a:pPr marL="457200" lvl="0" indent="-381000" algn="l" rtl="0">
              <a:spcBef>
                <a:spcPts val="0"/>
              </a:spcBef>
              <a:spcAft>
                <a:spcPts val="0"/>
              </a:spcAft>
              <a:buClr>
                <a:schemeClr val="accent1"/>
              </a:buClr>
              <a:buSzPts val="2400"/>
              <a:buFont typeface="Nunito"/>
              <a:buChar char="●"/>
            </a:pPr>
            <a:r>
              <a:rPr lang="es" sz="2600" dirty="0">
                <a:latin typeface="Nunito"/>
                <a:ea typeface="Nunito"/>
                <a:cs typeface="Nunito"/>
                <a:sym typeface="Nunito"/>
              </a:rPr>
              <a:t>¿Qué virtudes  desconocían de la vida de san José?</a:t>
            </a:r>
            <a:endParaRPr sz="2600" dirty="0">
              <a:latin typeface="Nunito"/>
              <a:ea typeface="Nunito"/>
              <a:cs typeface="Nunito"/>
              <a:sym typeface="Nunito"/>
            </a:endParaRPr>
          </a:p>
        </p:txBody>
      </p:sp>
      <p:pic>
        <p:nvPicPr>
          <p:cNvPr id="361" name="Google Shape;361;p45"/>
          <p:cNvPicPr preferRelativeResize="0"/>
          <p:nvPr/>
        </p:nvPicPr>
        <p:blipFill>
          <a:blip r:embed="rId4">
            <a:alphaModFix amt="56000"/>
          </a:blip>
          <a:stretch>
            <a:fillRect/>
          </a:stretch>
        </p:blipFill>
        <p:spPr>
          <a:xfrm>
            <a:off x="7672150" y="3921475"/>
            <a:ext cx="1265160" cy="1003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body" idx="1"/>
          </p:nvPr>
        </p:nvSpPr>
        <p:spPr>
          <a:xfrm>
            <a:off x="761475" y="545975"/>
            <a:ext cx="7431900" cy="717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s" sz="4000" b="1">
                <a:latin typeface="Roboto"/>
                <a:ea typeface="Roboto"/>
                <a:cs typeface="Roboto"/>
                <a:sym typeface="Roboto"/>
              </a:rPr>
              <a:t>ORAMOS</a:t>
            </a:r>
            <a:endParaRPr sz="4000" b="1">
              <a:latin typeface="Roboto"/>
              <a:ea typeface="Roboto"/>
              <a:cs typeface="Roboto"/>
              <a:sym typeface="Roboto"/>
            </a:endParaRPr>
          </a:p>
        </p:txBody>
      </p:sp>
      <p:pic>
        <p:nvPicPr>
          <p:cNvPr id="367" name="Google Shape;367;p46"/>
          <p:cNvPicPr preferRelativeResize="0"/>
          <p:nvPr/>
        </p:nvPicPr>
        <p:blipFill rotWithShape="1">
          <a:blip r:embed="rId3">
            <a:alphaModFix/>
          </a:blip>
          <a:srcRect l="15868" t="4833" r="13539" b="10963"/>
          <a:stretch/>
        </p:blipFill>
        <p:spPr>
          <a:xfrm>
            <a:off x="2934525" y="1262975"/>
            <a:ext cx="2874950" cy="3428974"/>
          </a:xfrm>
          <a:prstGeom prst="rect">
            <a:avLst/>
          </a:prstGeom>
          <a:noFill/>
          <a:ln>
            <a:noFill/>
          </a:ln>
        </p:spPr>
      </p:pic>
      <p:pic>
        <p:nvPicPr>
          <p:cNvPr id="368" name="Google Shape;368;p46"/>
          <p:cNvPicPr preferRelativeResize="0"/>
          <p:nvPr/>
        </p:nvPicPr>
        <p:blipFill>
          <a:blip r:embed="rId4">
            <a:alphaModFix amt="56000"/>
          </a:blip>
          <a:stretch>
            <a:fillRect/>
          </a:stretch>
        </p:blipFill>
        <p:spPr>
          <a:xfrm>
            <a:off x="7672150" y="3921475"/>
            <a:ext cx="1265160" cy="1003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title"/>
          </p:nvPr>
        </p:nvSpPr>
        <p:spPr>
          <a:xfrm>
            <a:off x="1371600" y="225900"/>
            <a:ext cx="6006500" cy="705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s" sz="4000" b="1" dirty="0">
                <a:latin typeface="Roboto"/>
                <a:ea typeface="Roboto"/>
                <a:cs typeface="Roboto"/>
                <a:sym typeface="Roboto"/>
              </a:rPr>
              <a:t>ORACIÓN A SAN JOSÉ</a:t>
            </a:r>
            <a:endParaRPr sz="4000" b="1" dirty="0">
              <a:latin typeface="Roboto"/>
              <a:ea typeface="Roboto"/>
              <a:cs typeface="Roboto"/>
              <a:sym typeface="Roboto"/>
            </a:endParaRPr>
          </a:p>
        </p:txBody>
      </p:sp>
      <p:sp>
        <p:nvSpPr>
          <p:cNvPr id="374" name="Google Shape;374;p47"/>
          <p:cNvSpPr txBox="1">
            <a:spLocks noGrp="1"/>
          </p:cNvSpPr>
          <p:nvPr>
            <p:ph type="body" idx="2"/>
          </p:nvPr>
        </p:nvSpPr>
        <p:spPr>
          <a:xfrm>
            <a:off x="223100" y="867575"/>
            <a:ext cx="8762400" cy="4065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75"/>
              <a:buNone/>
            </a:pPr>
            <a:r>
              <a:rPr lang="es" sz="2125">
                <a:latin typeface="Nunito"/>
                <a:ea typeface="Nunito"/>
                <a:cs typeface="Nunito"/>
                <a:sym typeface="Nunito"/>
              </a:rPr>
              <a:t>San José, casto esposo de la Virgen María; intercede por nosotros para obtener el don de la pureza Tú que, a pesar de tus inseguridades personales, supiste aceptar dócilmente el Plan de Dios tan pronto supiste de él, ayúdanos a tener esa misma actitud para responder siempre y en todo lugar a lo que el Señor nos pida. Varón prudente, que no te apegaste a las seguridades humanas, sino que siempre estuviste abierto a responder a lo inesperado, obténnos el auxilio del divino Espíritu para que vivamos también en prudente desasimiento de las seguridades terrenales. Modelo de celo, de trabajo constante, de fidelidad silenciosa, de paternal solicitud, obténnos esas bendiciones para que podamos crecer cada día más en ellas y así asemejarnos, día a día, al modelo de la plena humanidad: el Señor Jesús. Amén.</a:t>
            </a:r>
            <a:endParaRPr sz="2125">
              <a:latin typeface="Nunito"/>
              <a:ea typeface="Nunito"/>
              <a:cs typeface="Nunito"/>
              <a:sym typeface="Nunito"/>
            </a:endParaRPr>
          </a:p>
          <a:p>
            <a:pPr marL="0" lvl="0" indent="0" algn="ctr" rtl="0">
              <a:lnSpc>
                <a:spcPct val="100000"/>
              </a:lnSpc>
              <a:spcBef>
                <a:spcPts val="0"/>
              </a:spcBef>
              <a:spcAft>
                <a:spcPts val="0"/>
              </a:spcAft>
              <a:buSzPts val="275"/>
              <a:buNone/>
            </a:pPr>
            <a:endParaRPr sz="2125">
              <a:latin typeface="Nunito"/>
              <a:ea typeface="Nunito"/>
              <a:cs typeface="Nunito"/>
              <a:sym typeface="Nunito"/>
            </a:endParaRPr>
          </a:p>
        </p:txBody>
      </p:sp>
      <p:pic>
        <p:nvPicPr>
          <p:cNvPr id="375" name="Google Shape;375;p47"/>
          <p:cNvPicPr preferRelativeResize="0"/>
          <p:nvPr/>
        </p:nvPicPr>
        <p:blipFill>
          <a:blip r:embed="rId3">
            <a:alphaModFix amt="56000"/>
          </a:blip>
          <a:stretch>
            <a:fillRect/>
          </a:stretch>
        </p:blipFill>
        <p:spPr>
          <a:xfrm>
            <a:off x="7955575" y="199313"/>
            <a:ext cx="955575" cy="75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ctrTitle"/>
          </p:nvPr>
        </p:nvSpPr>
        <p:spPr>
          <a:xfrm>
            <a:off x="245750" y="1087524"/>
            <a:ext cx="5963664" cy="2772094"/>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 b="1" dirty="0">
                <a:solidFill>
                  <a:schemeClr val="dk2"/>
                </a:solidFill>
              </a:rPr>
              <a:t>TEMA 2.</a:t>
            </a:r>
            <a:endParaRPr b="1" dirty="0">
              <a:solidFill>
                <a:schemeClr val="dk2"/>
              </a:solidFill>
            </a:endParaRPr>
          </a:p>
          <a:p>
            <a:pPr marL="0" lvl="0" indent="0" algn="ctr" rtl="0">
              <a:spcBef>
                <a:spcPts val="0"/>
              </a:spcBef>
              <a:spcAft>
                <a:spcPts val="0"/>
              </a:spcAft>
              <a:buNone/>
            </a:pPr>
            <a:r>
              <a:rPr lang="es" b="1" dirty="0">
                <a:solidFill>
                  <a:schemeClr val="dk2"/>
                </a:solidFill>
              </a:rPr>
              <a:t>“SAN JOSÉ, EL VARÓN JUSTO, ESPOSO DE MARÍA Y PADRE DE JESÚS, QUE VIVE DE LA FE”.</a:t>
            </a:r>
            <a:endParaRPr b="1" dirty="0">
              <a:solidFill>
                <a:schemeClr val="dk2"/>
              </a:solidFill>
            </a:endParaRPr>
          </a:p>
        </p:txBody>
      </p:sp>
      <p:pic>
        <p:nvPicPr>
          <p:cNvPr id="295" name="Google Shape;295;p36"/>
          <p:cNvPicPr preferRelativeResize="0"/>
          <p:nvPr/>
        </p:nvPicPr>
        <p:blipFill>
          <a:blip r:embed="rId3">
            <a:alphaModFix amt="56000"/>
          </a:blip>
          <a:stretch>
            <a:fillRect/>
          </a:stretch>
        </p:blipFill>
        <p:spPr>
          <a:xfrm>
            <a:off x="245750" y="229075"/>
            <a:ext cx="831800" cy="659975"/>
          </a:xfrm>
          <a:prstGeom prst="rect">
            <a:avLst/>
          </a:prstGeom>
          <a:noFill/>
          <a:ln>
            <a:noFill/>
          </a:ln>
        </p:spPr>
      </p:pic>
      <p:pic>
        <p:nvPicPr>
          <p:cNvPr id="296" name="Google Shape;296;p36"/>
          <p:cNvPicPr preferRelativeResize="0"/>
          <p:nvPr/>
        </p:nvPicPr>
        <p:blipFill>
          <a:blip r:embed="rId4">
            <a:alphaModFix/>
          </a:blip>
          <a:stretch>
            <a:fillRect/>
          </a:stretch>
        </p:blipFill>
        <p:spPr>
          <a:xfrm>
            <a:off x="6314100" y="517200"/>
            <a:ext cx="1811125" cy="43589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body" idx="1"/>
          </p:nvPr>
        </p:nvSpPr>
        <p:spPr>
          <a:xfrm>
            <a:off x="731250" y="532050"/>
            <a:ext cx="7548300" cy="1240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s" sz="4000" b="1">
                <a:latin typeface="Roboto"/>
                <a:ea typeface="Roboto"/>
                <a:cs typeface="Roboto"/>
                <a:sym typeface="Roboto"/>
              </a:rPr>
              <a:t>EXPERIENCIA DE NUESTRA COMUNIDAD</a:t>
            </a:r>
            <a:endParaRPr sz="4000" b="1">
              <a:latin typeface="Roboto"/>
              <a:ea typeface="Roboto"/>
              <a:cs typeface="Roboto"/>
              <a:sym typeface="Roboto"/>
            </a:endParaRPr>
          </a:p>
        </p:txBody>
      </p:sp>
      <p:pic>
        <p:nvPicPr>
          <p:cNvPr id="302" name="Google Shape;302;p37"/>
          <p:cNvPicPr preferRelativeResize="0"/>
          <p:nvPr/>
        </p:nvPicPr>
        <p:blipFill>
          <a:blip r:embed="rId3">
            <a:alphaModFix/>
          </a:blip>
          <a:stretch>
            <a:fillRect/>
          </a:stretch>
        </p:blipFill>
        <p:spPr>
          <a:xfrm>
            <a:off x="3128900" y="1650700"/>
            <a:ext cx="2886200" cy="3168650"/>
          </a:xfrm>
          <a:prstGeom prst="rect">
            <a:avLst/>
          </a:prstGeom>
          <a:noFill/>
          <a:ln>
            <a:noFill/>
          </a:ln>
        </p:spPr>
      </p:pic>
      <p:pic>
        <p:nvPicPr>
          <p:cNvPr id="303" name="Google Shape;303;p37"/>
          <p:cNvPicPr preferRelativeResize="0"/>
          <p:nvPr/>
        </p:nvPicPr>
        <p:blipFill>
          <a:blip r:embed="rId4">
            <a:alphaModFix amt="56000"/>
          </a:blip>
          <a:stretch>
            <a:fillRect/>
          </a:stretch>
        </p:blipFill>
        <p:spPr>
          <a:xfrm>
            <a:off x="7672150" y="3921475"/>
            <a:ext cx="1265160" cy="100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title"/>
          </p:nvPr>
        </p:nvSpPr>
        <p:spPr>
          <a:xfrm>
            <a:off x="3288073" y="295126"/>
            <a:ext cx="2567853" cy="106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4000" b="1" dirty="0">
                <a:latin typeface="Roboto"/>
                <a:ea typeface="Roboto"/>
                <a:cs typeface="Roboto"/>
                <a:sym typeface="Roboto"/>
              </a:rPr>
              <a:t>DIÁLOGO</a:t>
            </a:r>
            <a:endParaRPr sz="4000" b="1" dirty="0">
              <a:latin typeface="Roboto"/>
              <a:ea typeface="Roboto"/>
              <a:cs typeface="Roboto"/>
              <a:sym typeface="Roboto"/>
            </a:endParaRPr>
          </a:p>
        </p:txBody>
      </p:sp>
      <p:sp>
        <p:nvSpPr>
          <p:cNvPr id="309" name="Google Shape;309;p38"/>
          <p:cNvSpPr txBox="1">
            <a:spLocks noGrp="1"/>
          </p:cNvSpPr>
          <p:nvPr>
            <p:ph type="body" idx="1"/>
          </p:nvPr>
        </p:nvSpPr>
        <p:spPr>
          <a:xfrm>
            <a:off x="261425" y="1338700"/>
            <a:ext cx="6765900" cy="3036300"/>
          </a:xfrm>
          <a:prstGeom prst="rect">
            <a:avLst/>
          </a:prstGeom>
        </p:spPr>
        <p:txBody>
          <a:bodyPr spcFirstLastPara="1" wrap="square" lIns="91425" tIns="91425" rIns="91425" bIns="91425" anchor="t" anchorCtr="0">
            <a:noAutofit/>
          </a:bodyPr>
          <a:lstStyle/>
          <a:p>
            <a:pPr marL="457200" lvl="0" indent="-381000" algn="just" rtl="0">
              <a:lnSpc>
                <a:spcPct val="100000"/>
              </a:lnSpc>
              <a:spcBef>
                <a:spcPts val="0"/>
              </a:spcBef>
              <a:spcAft>
                <a:spcPts val="0"/>
              </a:spcAft>
              <a:buClr>
                <a:schemeClr val="lt1"/>
              </a:buClr>
              <a:buSzPts val="2400"/>
              <a:buFont typeface="Nunito"/>
              <a:buChar char="●"/>
            </a:pPr>
            <a:r>
              <a:rPr lang="es" sz="2400">
                <a:latin typeface="Nunito"/>
                <a:ea typeface="Nunito"/>
                <a:cs typeface="Nunito"/>
                <a:sym typeface="Nunito"/>
              </a:rPr>
              <a:t>¿Conocen las cualidades más sobresalientes en la vida de san José?</a:t>
            </a:r>
            <a:endParaRPr sz="2400">
              <a:latin typeface="Nunito"/>
              <a:ea typeface="Nunito"/>
              <a:cs typeface="Nunito"/>
              <a:sym typeface="Nunito"/>
            </a:endParaRPr>
          </a:p>
          <a:p>
            <a:pPr marL="0" lvl="0" indent="0" algn="just" rtl="0">
              <a:lnSpc>
                <a:spcPct val="100000"/>
              </a:lnSpc>
              <a:spcBef>
                <a:spcPts val="0"/>
              </a:spcBef>
              <a:spcAft>
                <a:spcPts val="0"/>
              </a:spcAft>
              <a:buNone/>
            </a:pPr>
            <a:endParaRPr sz="80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400">
                <a:latin typeface="Nunito"/>
                <a:ea typeface="Nunito"/>
                <a:cs typeface="Nunito"/>
                <a:sym typeface="Nunito"/>
              </a:rPr>
              <a:t>¿Saben cuáles son los atributos más conocidos de san José?</a:t>
            </a:r>
            <a:endParaRPr sz="2400">
              <a:latin typeface="Nunito"/>
              <a:ea typeface="Nunito"/>
              <a:cs typeface="Nunito"/>
              <a:sym typeface="Nunito"/>
            </a:endParaRPr>
          </a:p>
          <a:p>
            <a:pPr marL="0" lvl="0" indent="0" algn="just" rtl="0">
              <a:lnSpc>
                <a:spcPct val="100000"/>
              </a:lnSpc>
              <a:spcBef>
                <a:spcPts val="0"/>
              </a:spcBef>
              <a:spcAft>
                <a:spcPts val="0"/>
              </a:spcAft>
              <a:buNone/>
            </a:pPr>
            <a:endParaRPr sz="80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400">
                <a:latin typeface="Nunito"/>
                <a:ea typeface="Nunito"/>
                <a:cs typeface="Nunito"/>
                <a:sym typeface="Nunito"/>
              </a:rPr>
              <a:t>¿Creen que los cristianos en general o cada uno en lo particular imitamos a san José en sus cualidades y atributos?</a:t>
            </a:r>
            <a:endParaRPr sz="2400">
              <a:latin typeface="Nunito"/>
              <a:ea typeface="Nunito"/>
              <a:cs typeface="Nunito"/>
              <a:sym typeface="Nunito"/>
            </a:endParaRPr>
          </a:p>
        </p:txBody>
      </p:sp>
      <p:pic>
        <p:nvPicPr>
          <p:cNvPr id="310" name="Google Shape;310;p38"/>
          <p:cNvPicPr preferRelativeResize="0"/>
          <p:nvPr/>
        </p:nvPicPr>
        <p:blipFill>
          <a:blip r:embed="rId3">
            <a:alphaModFix/>
          </a:blip>
          <a:stretch>
            <a:fillRect/>
          </a:stretch>
        </p:blipFill>
        <p:spPr>
          <a:xfrm>
            <a:off x="6926900" y="370500"/>
            <a:ext cx="1885200" cy="1885200"/>
          </a:xfrm>
          <a:prstGeom prst="rect">
            <a:avLst/>
          </a:prstGeom>
          <a:noFill/>
          <a:ln>
            <a:noFill/>
          </a:ln>
        </p:spPr>
      </p:pic>
      <p:pic>
        <p:nvPicPr>
          <p:cNvPr id="311" name="Google Shape;311;p38"/>
          <p:cNvPicPr preferRelativeResize="0"/>
          <p:nvPr/>
        </p:nvPicPr>
        <p:blipFill>
          <a:blip r:embed="rId4">
            <a:alphaModFix amt="56000"/>
          </a:blip>
          <a:stretch>
            <a:fillRect/>
          </a:stretch>
        </p:blipFill>
        <p:spPr>
          <a:xfrm>
            <a:off x="7672150" y="3921475"/>
            <a:ext cx="1265160" cy="100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9"/>
          <p:cNvSpPr txBox="1">
            <a:spLocks noGrp="1"/>
          </p:cNvSpPr>
          <p:nvPr>
            <p:ph type="body" idx="1"/>
          </p:nvPr>
        </p:nvSpPr>
        <p:spPr>
          <a:xfrm>
            <a:off x="622705" y="319722"/>
            <a:ext cx="7898590" cy="882503"/>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s" sz="4000" b="1" dirty="0">
                <a:latin typeface="Roboto"/>
                <a:ea typeface="Roboto"/>
                <a:cs typeface="Roboto"/>
                <a:sym typeface="Roboto"/>
              </a:rPr>
              <a:t>II. CUALIDADES Y ATRIBUTOS.</a:t>
            </a:r>
            <a:endParaRPr sz="4000" b="1" dirty="0">
              <a:latin typeface="Roboto"/>
              <a:ea typeface="Roboto"/>
              <a:cs typeface="Roboto"/>
              <a:sym typeface="Roboto"/>
            </a:endParaRPr>
          </a:p>
        </p:txBody>
      </p:sp>
      <p:pic>
        <p:nvPicPr>
          <p:cNvPr id="317" name="Google Shape;317;p39"/>
          <p:cNvPicPr preferRelativeResize="0"/>
          <p:nvPr/>
        </p:nvPicPr>
        <p:blipFill>
          <a:blip r:embed="rId3">
            <a:alphaModFix amt="56000"/>
          </a:blip>
          <a:stretch>
            <a:fillRect/>
          </a:stretch>
        </p:blipFill>
        <p:spPr>
          <a:xfrm>
            <a:off x="7672150" y="3921475"/>
            <a:ext cx="1265160" cy="1003800"/>
          </a:xfrm>
          <a:prstGeom prst="rect">
            <a:avLst/>
          </a:prstGeom>
          <a:noFill/>
          <a:ln>
            <a:noFill/>
          </a:ln>
        </p:spPr>
      </p:pic>
      <p:pic>
        <p:nvPicPr>
          <p:cNvPr id="318" name="Google Shape;318;p39"/>
          <p:cNvPicPr preferRelativeResize="0"/>
          <p:nvPr/>
        </p:nvPicPr>
        <p:blipFill rotWithShape="1">
          <a:blip r:embed="rId4">
            <a:alphaModFix/>
          </a:blip>
          <a:srcRect l="14363" t="1560" r="11633" b="2128"/>
          <a:stretch/>
        </p:blipFill>
        <p:spPr>
          <a:xfrm>
            <a:off x="1747550" y="1202225"/>
            <a:ext cx="5180699" cy="33711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title"/>
          </p:nvPr>
        </p:nvSpPr>
        <p:spPr>
          <a:xfrm>
            <a:off x="574158" y="312650"/>
            <a:ext cx="7266842" cy="749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482600" algn="ctr" rtl="0">
              <a:spcBef>
                <a:spcPts val="0"/>
              </a:spcBef>
              <a:spcAft>
                <a:spcPts val="0"/>
              </a:spcAft>
              <a:buSzPts val="4000"/>
              <a:buFont typeface="Roboto"/>
              <a:buAutoNum type="alphaUcParenR"/>
            </a:pPr>
            <a:r>
              <a:rPr lang="es" sz="4000" b="1">
                <a:latin typeface="Roboto"/>
                <a:ea typeface="Roboto"/>
                <a:cs typeface="Roboto"/>
                <a:sym typeface="Roboto"/>
              </a:rPr>
              <a:t>JOSÉ, EL VARÓN JUSTO.</a:t>
            </a:r>
            <a:endParaRPr sz="4000" b="1">
              <a:latin typeface="Roboto"/>
              <a:ea typeface="Roboto"/>
              <a:cs typeface="Roboto"/>
              <a:sym typeface="Roboto"/>
            </a:endParaRPr>
          </a:p>
        </p:txBody>
      </p:sp>
      <p:sp>
        <p:nvSpPr>
          <p:cNvPr id="324" name="Google Shape;324;p40"/>
          <p:cNvSpPr txBox="1">
            <a:spLocks noGrp="1"/>
          </p:cNvSpPr>
          <p:nvPr>
            <p:ph type="body" idx="1"/>
          </p:nvPr>
        </p:nvSpPr>
        <p:spPr>
          <a:xfrm>
            <a:off x="228525" y="1236000"/>
            <a:ext cx="8472000" cy="3907500"/>
          </a:xfrm>
          <a:prstGeom prst="rect">
            <a:avLst/>
          </a:prstGeom>
        </p:spPr>
        <p:txBody>
          <a:bodyPr spcFirstLastPara="1" wrap="square" lIns="91425" tIns="91425" rIns="91425" bIns="91425" anchor="t" anchorCtr="0">
            <a:noAutofit/>
          </a:bodyPr>
          <a:lstStyle/>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Mateo nos ofrece el retrato moral y espiritual de san José diciendo: “José, siendo justo”.</a:t>
            </a:r>
            <a:endParaRPr sz="2400" dirty="0">
              <a:latin typeface="Nunito"/>
              <a:ea typeface="Nunito"/>
              <a:cs typeface="Nunito"/>
              <a:sym typeface="Nunito"/>
            </a:endParaRPr>
          </a:p>
          <a:p>
            <a:pPr marL="0" lvl="0" indent="0" algn="just" rtl="0">
              <a:lnSpc>
                <a:spcPct val="100000"/>
              </a:lnSpc>
              <a:spcBef>
                <a:spcPts val="0"/>
              </a:spcBef>
              <a:spcAft>
                <a:spcPts val="0"/>
              </a:spcAft>
              <a:buNone/>
            </a:pPr>
            <a:endParaRPr sz="800" dirty="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Fidelidad, bondad, gracia, amor... todo lo cual, aplicado a José, significa que el hombre era recto y sincero, y que acogía y secundaba el plan de Dios, amando a Dios y siendo bondadoso con el prójimo.</a:t>
            </a:r>
            <a:endParaRPr sz="2400" dirty="0">
              <a:latin typeface="Nunito"/>
              <a:ea typeface="Nunito"/>
              <a:cs typeface="Nunito"/>
              <a:sym typeface="Nunito"/>
            </a:endParaRPr>
          </a:p>
          <a:p>
            <a:pPr marL="0" lvl="0" indent="0" algn="just" rtl="0">
              <a:lnSpc>
                <a:spcPct val="100000"/>
              </a:lnSpc>
              <a:spcBef>
                <a:spcPts val="0"/>
              </a:spcBef>
              <a:spcAft>
                <a:spcPts val="0"/>
              </a:spcAft>
              <a:buNone/>
            </a:pPr>
            <a:endParaRPr sz="800" dirty="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Así lo interpreta San Juan Crisóstomo: “Justo es un hombre perfecto y cabal delante de Dios”. Y ése era san José.</a:t>
            </a:r>
            <a:endParaRPr sz="2400" dirty="0">
              <a:latin typeface="Nunito"/>
              <a:ea typeface="Nunito"/>
              <a:cs typeface="Nunito"/>
              <a:sym typeface="Nunito"/>
            </a:endParaRPr>
          </a:p>
        </p:txBody>
      </p:sp>
      <p:pic>
        <p:nvPicPr>
          <p:cNvPr id="325" name="Google Shape;325;p40"/>
          <p:cNvPicPr preferRelativeResize="0"/>
          <p:nvPr/>
        </p:nvPicPr>
        <p:blipFill>
          <a:blip r:embed="rId3">
            <a:alphaModFix amt="56000"/>
          </a:blip>
          <a:stretch>
            <a:fillRect/>
          </a:stretch>
        </p:blipFill>
        <p:spPr>
          <a:xfrm>
            <a:off x="7918867" y="266450"/>
            <a:ext cx="1018434" cy="808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p:cNvSpPr txBox="1">
            <a:spLocks noGrp="1"/>
          </p:cNvSpPr>
          <p:nvPr>
            <p:ph type="title"/>
          </p:nvPr>
        </p:nvSpPr>
        <p:spPr>
          <a:xfrm>
            <a:off x="408387" y="275625"/>
            <a:ext cx="8327225" cy="735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s" sz="4000" b="1" dirty="0">
                <a:latin typeface="Roboto"/>
                <a:ea typeface="Roboto"/>
                <a:cs typeface="Roboto"/>
                <a:sym typeface="Roboto"/>
              </a:rPr>
              <a:t>B) JOSÉ, EL ESPOSO DE MARÍA.</a:t>
            </a:r>
            <a:endParaRPr sz="4000" b="1" dirty="0">
              <a:latin typeface="Roboto"/>
              <a:ea typeface="Roboto"/>
              <a:cs typeface="Roboto"/>
              <a:sym typeface="Roboto"/>
            </a:endParaRPr>
          </a:p>
        </p:txBody>
      </p:sp>
      <p:sp>
        <p:nvSpPr>
          <p:cNvPr id="331" name="Google Shape;331;p41"/>
          <p:cNvSpPr txBox="1">
            <a:spLocks noGrp="1"/>
          </p:cNvSpPr>
          <p:nvPr>
            <p:ph type="body" idx="1"/>
          </p:nvPr>
        </p:nvSpPr>
        <p:spPr>
          <a:xfrm>
            <a:off x="278312" y="1098825"/>
            <a:ext cx="8457300" cy="3401400"/>
          </a:xfrm>
          <a:prstGeom prst="rect">
            <a:avLst/>
          </a:prstGeom>
        </p:spPr>
        <p:txBody>
          <a:bodyPr spcFirstLastPara="1" wrap="square" lIns="91425" tIns="91425" rIns="91425" bIns="91425" anchor="t" anchorCtr="0">
            <a:noAutofit/>
          </a:bodyPr>
          <a:lstStyle/>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A José se le denomina con el apelativo de hijo de David </a:t>
            </a:r>
            <a:r>
              <a:rPr lang="es" sz="2400" i="1" dirty="0">
                <a:latin typeface="Nunito"/>
                <a:ea typeface="Nunito"/>
                <a:cs typeface="Nunito"/>
                <a:sym typeface="Nunito"/>
              </a:rPr>
              <a:t>(Mt 1, 20)</a:t>
            </a:r>
            <a:r>
              <a:rPr lang="es" sz="2400" dirty="0">
                <a:latin typeface="Nunito"/>
                <a:ea typeface="Nunito"/>
                <a:cs typeface="Nunito"/>
                <a:sym typeface="Nunito"/>
              </a:rPr>
              <a:t>, título exclusivo de Jesús. </a:t>
            </a:r>
            <a:endParaRPr sz="2400" dirty="0">
              <a:latin typeface="Nunito"/>
              <a:ea typeface="Nunito"/>
              <a:cs typeface="Nunito"/>
              <a:sym typeface="Nunito"/>
            </a:endParaRPr>
          </a:p>
          <a:p>
            <a:pPr marL="0" lvl="0" indent="0" algn="just" rtl="0">
              <a:lnSpc>
                <a:spcPct val="100000"/>
              </a:lnSpc>
              <a:spcBef>
                <a:spcPts val="0"/>
              </a:spcBef>
              <a:spcAft>
                <a:spcPts val="0"/>
              </a:spcAft>
              <a:buNone/>
            </a:pPr>
            <a:endParaRPr sz="800" dirty="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Aceptar y acoger a María como esposa significa aceptar ser padre de la criatura que lleva en su vientre y que nacerá de ella.</a:t>
            </a:r>
            <a:endParaRPr sz="2400" dirty="0">
              <a:latin typeface="Nunito"/>
              <a:ea typeface="Nunito"/>
              <a:cs typeface="Nunito"/>
              <a:sym typeface="Nunito"/>
            </a:endParaRPr>
          </a:p>
          <a:p>
            <a:pPr marL="0" lvl="0" indent="0" algn="just" rtl="0">
              <a:lnSpc>
                <a:spcPct val="100000"/>
              </a:lnSpc>
              <a:spcBef>
                <a:spcPts val="0"/>
              </a:spcBef>
              <a:spcAft>
                <a:spcPts val="0"/>
              </a:spcAft>
              <a:buNone/>
            </a:pPr>
            <a:endParaRPr sz="800" dirty="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Según el evangelio estamos ante un matrimonio singular, querido por María y José en el que interviene palpablemente el Espíritu Santo. </a:t>
            </a:r>
            <a:endParaRPr sz="2400" i="1" dirty="0">
              <a:latin typeface="Nunito"/>
              <a:ea typeface="Nunito"/>
              <a:cs typeface="Nunito"/>
              <a:sym typeface="Nunito"/>
            </a:endParaRPr>
          </a:p>
        </p:txBody>
      </p:sp>
      <p:pic>
        <p:nvPicPr>
          <p:cNvPr id="332" name="Google Shape;332;p41"/>
          <p:cNvPicPr preferRelativeResize="0"/>
          <p:nvPr/>
        </p:nvPicPr>
        <p:blipFill>
          <a:blip r:embed="rId3">
            <a:alphaModFix amt="56000"/>
          </a:blip>
          <a:stretch>
            <a:fillRect/>
          </a:stretch>
        </p:blipFill>
        <p:spPr>
          <a:xfrm>
            <a:off x="7881667" y="4096200"/>
            <a:ext cx="1018434" cy="808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2"/>
          <p:cNvSpPr txBox="1">
            <a:spLocks noGrp="1"/>
          </p:cNvSpPr>
          <p:nvPr>
            <p:ph type="title"/>
          </p:nvPr>
        </p:nvSpPr>
        <p:spPr>
          <a:xfrm>
            <a:off x="600000" y="336184"/>
            <a:ext cx="7944000" cy="58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4000" b="1" dirty="0">
                <a:latin typeface="Roboto"/>
                <a:ea typeface="Roboto"/>
                <a:cs typeface="Roboto"/>
                <a:sym typeface="Roboto"/>
              </a:rPr>
              <a:t>C) JOSÉ, EL PADRE DE JESÚS.</a:t>
            </a:r>
            <a:endParaRPr sz="4000" b="1" dirty="0">
              <a:latin typeface="Roboto"/>
              <a:ea typeface="Roboto"/>
              <a:cs typeface="Roboto"/>
              <a:sym typeface="Roboto"/>
            </a:endParaRPr>
          </a:p>
        </p:txBody>
      </p:sp>
      <p:sp>
        <p:nvSpPr>
          <p:cNvPr id="338" name="Google Shape;338;p42"/>
          <p:cNvSpPr txBox="1">
            <a:spLocks noGrp="1"/>
          </p:cNvSpPr>
          <p:nvPr>
            <p:ph type="body" idx="1"/>
          </p:nvPr>
        </p:nvSpPr>
        <p:spPr>
          <a:xfrm>
            <a:off x="351450" y="1196961"/>
            <a:ext cx="8441100" cy="3257464"/>
          </a:xfrm>
          <a:prstGeom prst="rect">
            <a:avLst/>
          </a:prstGeom>
        </p:spPr>
        <p:txBody>
          <a:bodyPr spcFirstLastPara="1" wrap="square" lIns="91425" tIns="91425" rIns="91425" bIns="91425" anchor="t" anchorCtr="0">
            <a:noAutofit/>
          </a:bodyPr>
          <a:lstStyle/>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José queda constituido, por voluntad de Dios en padre de Jesús cuando aceptó libre y responsablemente recibir a María encinta en su casa.</a:t>
            </a:r>
            <a:endParaRPr sz="2400" dirty="0">
              <a:latin typeface="Nunito"/>
              <a:ea typeface="Nunito"/>
              <a:cs typeface="Nunito"/>
              <a:sym typeface="Nunito"/>
            </a:endParaRPr>
          </a:p>
          <a:p>
            <a:pPr marL="0" lvl="0" indent="0" algn="just" rtl="0">
              <a:lnSpc>
                <a:spcPct val="100000"/>
              </a:lnSpc>
              <a:spcBef>
                <a:spcPts val="0"/>
              </a:spcBef>
              <a:spcAft>
                <a:spcPts val="0"/>
              </a:spcAft>
              <a:buNone/>
            </a:pPr>
            <a:endParaRPr sz="800" dirty="0">
              <a:latin typeface="Nunito"/>
              <a:ea typeface="Nunito"/>
              <a:cs typeface="Nunito"/>
              <a:sym typeface="Nunito"/>
            </a:endParaRPr>
          </a:p>
          <a:p>
            <a:pPr marL="457200" lvl="0" indent="-381000" algn="just" rtl="0">
              <a:lnSpc>
                <a:spcPct val="100000"/>
              </a:lnSpc>
              <a:spcBef>
                <a:spcPts val="0"/>
              </a:spcBef>
              <a:spcAft>
                <a:spcPts val="0"/>
              </a:spcAft>
              <a:buClr>
                <a:schemeClr val="lt1"/>
              </a:buClr>
              <a:buSzPts val="2400"/>
              <a:buFont typeface="Nunito"/>
              <a:buChar char="➔"/>
            </a:pPr>
            <a:r>
              <a:rPr lang="es" sz="2400" dirty="0">
                <a:latin typeface="Nunito"/>
                <a:ea typeface="Nunito"/>
                <a:cs typeface="Nunito"/>
                <a:sym typeface="Nunito"/>
              </a:rPr>
              <a:t>La misma Virgen María, que conoce la realidad y extensión de la paternidad de José por la renovación del matrimonio con ella, al haber acogido y obedecido a las palabras de Dios, le llama simplemente padre: </a:t>
            </a:r>
            <a:r>
              <a:rPr lang="es" sz="2400" i="1" dirty="0">
                <a:latin typeface="Nunito"/>
                <a:ea typeface="Nunito"/>
                <a:cs typeface="Nunito"/>
                <a:sym typeface="Nunito"/>
              </a:rPr>
              <a:t>“Tu padre y yo te andábamos buscando” (Lc 2,48).</a:t>
            </a:r>
            <a:endParaRPr sz="2400" i="1" dirty="0">
              <a:latin typeface="Nunito"/>
              <a:ea typeface="Nunito"/>
              <a:cs typeface="Nunito"/>
              <a:sym typeface="Nunito"/>
            </a:endParaRPr>
          </a:p>
        </p:txBody>
      </p:sp>
      <p:pic>
        <p:nvPicPr>
          <p:cNvPr id="339" name="Google Shape;339;p42"/>
          <p:cNvPicPr preferRelativeResize="0"/>
          <p:nvPr/>
        </p:nvPicPr>
        <p:blipFill>
          <a:blip r:embed="rId3">
            <a:alphaModFix amt="56000"/>
          </a:blip>
          <a:stretch>
            <a:fillRect/>
          </a:stretch>
        </p:blipFill>
        <p:spPr>
          <a:xfrm>
            <a:off x="7844517" y="4050400"/>
            <a:ext cx="1018434" cy="808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title"/>
          </p:nvPr>
        </p:nvSpPr>
        <p:spPr>
          <a:xfrm>
            <a:off x="1339702" y="362250"/>
            <a:ext cx="6263498" cy="579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4000" b="1" dirty="0">
                <a:latin typeface="Roboto"/>
                <a:ea typeface="Roboto"/>
                <a:cs typeface="Roboto"/>
                <a:sym typeface="Roboto"/>
              </a:rPr>
              <a:t>D) JOSÉ VIVE DE LA FE.</a:t>
            </a:r>
            <a:endParaRPr sz="4000" b="1" dirty="0">
              <a:latin typeface="Roboto"/>
              <a:ea typeface="Roboto"/>
              <a:cs typeface="Roboto"/>
              <a:sym typeface="Roboto"/>
            </a:endParaRPr>
          </a:p>
        </p:txBody>
      </p:sp>
      <p:sp>
        <p:nvSpPr>
          <p:cNvPr id="345" name="Google Shape;345;p43"/>
          <p:cNvSpPr txBox="1">
            <a:spLocks noGrp="1"/>
          </p:cNvSpPr>
          <p:nvPr>
            <p:ph type="body" idx="1"/>
          </p:nvPr>
        </p:nvSpPr>
        <p:spPr>
          <a:xfrm>
            <a:off x="309000" y="1536775"/>
            <a:ext cx="8409698" cy="1617600"/>
          </a:xfrm>
          <a:prstGeom prst="rect">
            <a:avLst/>
          </a:prstGeom>
        </p:spPr>
        <p:txBody>
          <a:bodyPr spcFirstLastPara="1" wrap="square" lIns="91425" tIns="91425" rIns="91425" bIns="91425" anchor="t" anchorCtr="0">
            <a:noAutofit/>
          </a:bodyPr>
          <a:lstStyle/>
          <a:p>
            <a:pPr marL="457200" lvl="0" indent="-381000" algn="just" rtl="0">
              <a:lnSpc>
                <a:spcPct val="100000"/>
              </a:lnSpc>
              <a:spcBef>
                <a:spcPts val="0"/>
              </a:spcBef>
              <a:spcAft>
                <a:spcPts val="0"/>
              </a:spcAft>
              <a:buClr>
                <a:schemeClr val="lt1"/>
              </a:buClr>
              <a:buSzPts val="2400"/>
              <a:buFont typeface="Nunito"/>
              <a:buChar char="➔"/>
            </a:pPr>
            <a:r>
              <a:rPr lang="es" sz="2600" dirty="0">
                <a:latin typeface="Nunito"/>
                <a:ea typeface="Nunito"/>
                <a:cs typeface="Nunito"/>
                <a:sym typeface="Nunito"/>
              </a:rPr>
              <a:t>José descubre el misterio de la preñez de su esposa. Nos dice el evangelista que “José era justo”, no sólo obra con bondad y misericordia con su esposa, sino con fe y abandono en Dios.</a:t>
            </a:r>
            <a:endParaRPr sz="2600" dirty="0">
              <a:latin typeface="Nunito"/>
              <a:ea typeface="Nunito"/>
              <a:cs typeface="Nunito"/>
              <a:sym typeface="Nunito"/>
            </a:endParaRPr>
          </a:p>
        </p:txBody>
      </p:sp>
      <p:pic>
        <p:nvPicPr>
          <p:cNvPr id="346" name="Google Shape;346;p43"/>
          <p:cNvPicPr preferRelativeResize="0"/>
          <p:nvPr/>
        </p:nvPicPr>
        <p:blipFill>
          <a:blip r:embed="rId3">
            <a:alphaModFix amt="56000"/>
          </a:blip>
          <a:stretch>
            <a:fillRect/>
          </a:stretch>
        </p:blipFill>
        <p:spPr>
          <a:xfrm>
            <a:off x="7818367" y="4045050"/>
            <a:ext cx="1018434" cy="8080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645</Words>
  <Application>Microsoft Office PowerPoint</Application>
  <PresentationFormat>Presentación en pantalla (16:9)</PresentationFormat>
  <Paragraphs>41</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Nunito</vt:lpstr>
      <vt:lpstr>Roboto</vt:lpstr>
      <vt:lpstr>Shift</vt:lpstr>
      <vt:lpstr>SEMANA BÍBLICA 2021</vt:lpstr>
      <vt:lpstr>TEMA 2. “SAN JOSÉ, EL VARÓN JUSTO, ESPOSO DE MARÍA Y PADRE DE JESÚS, QUE VIVE DE LA FE”.</vt:lpstr>
      <vt:lpstr>Presentación de PowerPoint</vt:lpstr>
      <vt:lpstr>DIÁLOGO</vt:lpstr>
      <vt:lpstr>Presentación de PowerPoint</vt:lpstr>
      <vt:lpstr>JOSÉ, EL VARÓN JUSTO.</vt:lpstr>
      <vt:lpstr>B) JOSÉ, EL ESPOSO DE MARÍA.</vt:lpstr>
      <vt:lpstr>C) JOSÉ, EL PADRE DE JESÚS.</vt:lpstr>
      <vt:lpstr>D) JOSÉ VIVE DE LA FE.</vt:lpstr>
      <vt:lpstr>Presentación de PowerPoint</vt:lpstr>
      <vt:lpstr>Presentación de PowerPoint</vt:lpstr>
      <vt:lpstr>Presentación de PowerPoint</vt:lpstr>
      <vt:lpstr>ORACIÓN A SAN JOSÉ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BÍBLICA 2021</dc:title>
  <dc:creator>Eduardo Michel Flores</dc:creator>
  <cp:lastModifiedBy>Eduardo Michel Flores</cp:lastModifiedBy>
  <cp:revision>6</cp:revision>
  <dcterms:modified xsi:type="dcterms:W3CDTF">2021-08-05T01:28:27Z</dcterms:modified>
</cp:coreProperties>
</file>